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62" r:id="rId3"/>
    <p:sldId id="267" r:id="rId4"/>
    <p:sldId id="269" r:id="rId5"/>
    <p:sldId id="268" r:id="rId6"/>
    <p:sldId id="270" r:id="rId7"/>
    <p:sldId id="272" r:id="rId8"/>
    <p:sldId id="264" r:id="rId9"/>
    <p:sldId id="257" r:id="rId10"/>
    <p:sldId id="258" r:id="rId11"/>
    <p:sldId id="259" r:id="rId12"/>
    <p:sldId id="273" r:id="rId13"/>
    <p:sldId id="274" r:id="rId14"/>
    <p:sldId id="265" r:id="rId15"/>
    <p:sldId id="275" r:id="rId16"/>
    <p:sldId id="260" r:id="rId17"/>
    <p:sldId id="271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69"/>
    <p:restoredTop sz="94727"/>
  </p:normalViewPr>
  <p:slideViewPr>
    <p:cSldViewPr snapToGrid="0" snapToObjects="1">
      <p:cViewPr>
        <p:scale>
          <a:sx n="93" d="100"/>
          <a:sy n="93" d="100"/>
        </p:scale>
        <p:origin x="2488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1FCCD-9BDC-194B-B870-E805AAACFF1C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CCB0B-3F3B-5E44-8C8E-5FDB490AF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216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1FCCD-9BDC-194B-B870-E805AAACFF1C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CCB0B-3F3B-5E44-8C8E-5FDB490AF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024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1FCCD-9BDC-194B-B870-E805AAACFF1C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CCB0B-3F3B-5E44-8C8E-5FDB490AF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312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1FCCD-9BDC-194B-B870-E805AAACFF1C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CCB0B-3F3B-5E44-8C8E-5FDB490AF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83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1FCCD-9BDC-194B-B870-E805AAACFF1C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CCB0B-3F3B-5E44-8C8E-5FDB490AF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478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1FCCD-9BDC-194B-B870-E805AAACFF1C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CCB0B-3F3B-5E44-8C8E-5FDB490AF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228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1FCCD-9BDC-194B-B870-E805AAACFF1C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CCB0B-3F3B-5E44-8C8E-5FDB490AF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73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1FCCD-9BDC-194B-B870-E805AAACFF1C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CCB0B-3F3B-5E44-8C8E-5FDB490AF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545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1FCCD-9BDC-194B-B870-E805AAACFF1C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CCB0B-3F3B-5E44-8C8E-5FDB490AF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56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1FCCD-9BDC-194B-B870-E805AAACFF1C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CCB0B-3F3B-5E44-8C8E-5FDB490AF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80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1FCCD-9BDC-194B-B870-E805AAACFF1C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CCB0B-3F3B-5E44-8C8E-5FDB490AF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868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51FCCD-9BDC-194B-B870-E805AAACFF1C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CCB0B-3F3B-5E44-8C8E-5FDB490AF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524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4A3C1-F41F-1644-9965-8317FCFB0C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8600"/>
            <a:ext cx="9144000" cy="2387600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Arial" panose="020B0604020202020204" pitchFamily="34" charset="0"/>
                <a:cs typeface="Arial" panose="020B0604020202020204" pitchFamily="34" charset="0"/>
              </a:rPr>
              <a:t>Reward modulates cortical representations of 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148218-689A-4244-AAB9-4AEBE254D9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041448"/>
            <a:ext cx="9144000" cy="165576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Tyler Adkins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University of Michigan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Department of Psychology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Cognition &amp; Cognitive Neuroscience Area</a:t>
            </a:r>
          </a:p>
        </p:txBody>
      </p:sp>
      <p:pic>
        <p:nvPicPr>
          <p:cNvPr id="8194" name="Picture 2" descr="U-M primary logo">
            <a:extLst>
              <a:ext uri="{FF2B5EF4-FFF2-40B4-BE49-F238E27FC236}">
                <a16:creationId xmlns:a16="http://schemas.microsoft.com/office/drawing/2014/main" id="{4CD8B09D-4674-7A47-82EB-139114A0A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09219" y="5009725"/>
            <a:ext cx="1325562" cy="140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834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21EE569-4270-9D46-B484-27CA1C41320E}"/>
              </a:ext>
            </a:extLst>
          </p:cNvPr>
          <p:cNvSpPr txBox="1"/>
          <p:nvPr/>
        </p:nvSpPr>
        <p:spPr>
          <a:xfrm>
            <a:off x="1776156" y="123019"/>
            <a:ext cx="5591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Action information map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C116767-75B3-4C47-91FB-7CCF931756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6041" y="2238290"/>
            <a:ext cx="7191914" cy="431181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460395-49BA-E54B-BEB9-0EA16273DB21}"/>
              </a:ext>
            </a:extLst>
          </p:cNvPr>
          <p:cNvSpPr txBox="1"/>
          <p:nvPr/>
        </p:nvSpPr>
        <p:spPr>
          <a:xfrm>
            <a:off x="2096684" y="1148740"/>
            <a:ext cx="4950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Distributed multivariate activity during preparation predicted upcoming action…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FB6E31-2078-314A-9FFD-3D6D32B70264}"/>
              </a:ext>
            </a:extLst>
          </p:cNvPr>
          <p:cNvSpPr txBox="1"/>
          <p:nvPr/>
        </p:nvSpPr>
        <p:spPr>
          <a:xfrm>
            <a:off x="2096684" y="6158222"/>
            <a:ext cx="200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p &lt; .05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032A54-57C1-004A-8F49-50635B1E8C55}"/>
              </a:ext>
            </a:extLst>
          </p:cNvPr>
          <p:cNvSpPr/>
          <p:nvPr/>
        </p:nvSpPr>
        <p:spPr>
          <a:xfrm>
            <a:off x="2318215" y="2556125"/>
            <a:ext cx="33862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389041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21EE569-4270-9D46-B484-27CA1C41320E}"/>
              </a:ext>
            </a:extLst>
          </p:cNvPr>
          <p:cNvSpPr txBox="1"/>
          <p:nvPr/>
        </p:nvSpPr>
        <p:spPr>
          <a:xfrm>
            <a:off x="1067958" y="123018"/>
            <a:ext cx="70080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Performance information map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C116767-75B3-4C47-91FB-7CCF931756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84123" y="2238290"/>
            <a:ext cx="7191914" cy="431181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CC232D-C37E-7041-9850-E549566E0F9C}"/>
              </a:ext>
            </a:extLst>
          </p:cNvPr>
          <p:cNvSpPr txBox="1"/>
          <p:nvPr/>
        </p:nvSpPr>
        <p:spPr>
          <a:xfrm>
            <a:off x="1582320" y="1165265"/>
            <a:ext cx="5979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…and upcoming success/failure.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A10136-A7BA-9D45-8FBC-78F4899C9799}"/>
              </a:ext>
            </a:extLst>
          </p:cNvPr>
          <p:cNvSpPr txBox="1"/>
          <p:nvPr/>
        </p:nvSpPr>
        <p:spPr>
          <a:xfrm>
            <a:off x="1952781" y="6095506"/>
            <a:ext cx="200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p &lt; .05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312B09-3A45-9F4B-AE25-CEA23B1E0F50}"/>
              </a:ext>
            </a:extLst>
          </p:cNvPr>
          <p:cNvSpPr/>
          <p:nvPr/>
        </p:nvSpPr>
        <p:spPr>
          <a:xfrm>
            <a:off x="2226775" y="2453255"/>
            <a:ext cx="33862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323316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21EE569-4270-9D46-B484-27CA1C41320E}"/>
              </a:ext>
            </a:extLst>
          </p:cNvPr>
          <p:cNvSpPr txBox="1"/>
          <p:nvPr/>
        </p:nvSpPr>
        <p:spPr>
          <a:xfrm>
            <a:off x="360567" y="475660"/>
            <a:ext cx="8422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ROI analyses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D911EB7-BE64-FF48-9059-419A038C4ED4}"/>
              </a:ext>
            </a:extLst>
          </p:cNvPr>
          <p:cNvGrpSpPr/>
          <p:nvPr/>
        </p:nvGrpSpPr>
        <p:grpSpPr>
          <a:xfrm>
            <a:off x="1281634" y="1642314"/>
            <a:ext cx="6580714" cy="3838420"/>
            <a:chOff x="1281633" y="531730"/>
            <a:chExt cx="6580714" cy="383842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EA3B0FA-C334-5A42-B599-B6DC2641B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3534" y="1261685"/>
              <a:ext cx="6216929" cy="310846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013CF08-05C4-DA49-B54B-F4EDC8C76FA5}"/>
                </a:ext>
              </a:extLst>
            </p:cNvPr>
            <p:cNvSpPr/>
            <p:nvPr/>
          </p:nvSpPr>
          <p:spPr>
            <a:xfrm>
              <a:off x="1281633" y="531730"/>
              <a:ext cx="65807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Action decoding accuracy was higher on high reward trials…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37FFC54C-D034-B246-8CF4-959E6F07C19E}"/>
              </a:ext>
            </a:extLst>
          </p:cNvPr>
          <p:cNvSpPr/>
          <p:nvPr/>
        </p:nvSpPr>
        <p:spPr>
          <a:xfrm>
            <a:off x="5312875" y="2670425"/>
            <a:ext cx="33862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C272FF-1D8C-FF46-8895-C9A2F354642C}"/>
              </a:ext>
            </a:extLst>
          </p:cNvPr>
          <p:cNvSpPr/>
          <p:nvPr/>
        </p:nvSpPr>
        <p:spPr>
          <a:xfrm>
            <a:off x="7138639" y="3263807"/>
            <a:ext cx="33862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8FB9BD-6F80-D04C-A515-D3DA4A02EFAF}"/>
              </a:ext>
            </a:extLst>
          </p:cNvPr>
          <p:cNvSpPr/>
          <p:nvPr/>
        </p:nvSpPr>
        <p:spPr>
          <a:xfrm>
            <a:off x="3484013" y="3425390"/>
            <a:ext cx="33862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938CAF-4470-4F44-B867-4DC442A5FC39}"/>
              </a:ext>
            </a:extLst>
          </p:cNvPr>
          <p:cNvSpPr txBox="1"/>
          <p:nvPr/>
        </p:nvSpPr>
        <p:spPr>
          <a:xfrm>
            <a:off x="169892" y="6026023"/>
            <a:ext cx="4356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p &lt; .05  with permutation testing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5E42B4-56F8-3945-BA96-3E34893A146B}"/>
              </a:ext>
            </a:extLst>
          </p:cNvPr>
          <p:cNvSpPr/>
          <p:nvPr/>
        </p:nvSpPr>
        <p:spPr>
          <a:xfrm>
            <a:off x="169892" y="6349188"/>
            <a:ext cx="7873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† p = .06</a:t>
            </a:r>
          </a:p>
        </p:txBody>
      </p:sp>
    </p:spTree>
    <p:extLst>
      <p:ext uri="{BB962C8B-B14F-4D97-AF65-F5344CB8AC3E}">
        <p14:creationId xmlns:p14="http://schemas.microsoft.com/office/powerpoint/2010/main" val="2795165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21EE569-4270-9D46-B484-27CA1C41320E}"/>
              </a:ext>
            </a:extLst>
          </p:cNvPr>
          <p:cNvSpPr txBox="1"/>
          <p:nvPr/>
        </p:nvSpPr>
        <p:spPr>
          <a:xfrm>
            <a:off x="360567" y="475660"/>
            <a:ext cx="8422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ROI analyses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22DDFE-224B-F942-9023-610615DBAD70}"/>
              </a:ext>
            </a:extLst>
          </p:cNvPr>
          <p:cNvSpPr txBox="1"/>
          <p:nvPr/>
        </p:nvSpPr>
        <p:spPr>
          <a:xfrm>
            <a:off x="1653212" y="1649180"/>
            <a:ext cx="602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…and action decoding coincided with improved behavior.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7C42C2-5B10-C24F-8632-10A5E20A7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526" y="2484147"/>
            <a:ext cx="6216929" cy="310846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D5DBA87-A9E5-D141-8C4C-8068A532F89D}"/>
              </a:ext>
            </a:extLst>
          </p:cNvPr>
          <p:cNvSpPr txBox="1"/>
          <p:nvPr/>
        </p:nvSpPr>
        <p:spPr>
          <a:xfrm>
            <a:off x="181467" y="6361689"/>
            <a:ext cx="976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pd &gt; 95%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D0AD39-C0F1-BA40-9ABE-802AC6347BDE}"/>
              </a:ext>
            </a:extLst>
          </p:cNvPr>
          <p:cNvSpPr/>
          <p:nvPr/>
        </p:nvSpPr>
        <p:spPr>
          <a:xfrm>
            <a:off x="7184033" y="3157662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578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1C5C4B8-7E82-174A-AFBB-CB382A89AFD4}"/>
              </a:ext>
            </a:extLst>
          </p:cNvPr>
          <p:cNvSpPr txBox="1"/>
          <p:nvPr/>
        </p:nvSpPr>
        <p:spPr>
          <a:xfrm>
            <a:off x="360575" y="413170"/>
            <a:ext cx="8422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14CEAB-C672-2045-8707-8FF94A1CC3BA}"/>
              </a:ext>
            </a:extLst>
          </p:cNvPr>
          <p:cNvSpPr/>
          <p:nvPr/>
        </p:nvSpPr>
        <p:spPr>
          <a:xfrm>
            <a:off x="1977241" y="5033033"/>
            <a:ext cx="50585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Rewards may enhance action by enhancing representations of action in planning areas.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2ADEC3-BAED-204F-9945-29D578E2C1E1}"/>
              </a:ext>
            </a:extLst>
          </p:cNvPr>
          <p:cNvSpPr/>
          <p:nvPr/>
        </p:nvSpPr>
        <p:spPr>
          <a:xfrm>
            <a:off x="1977241" y="2357225"/>
            <a:ext cx="5539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During movement preparation, many brain areas were modulated by reward.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253BC2-1B40-A64B-B274-FCC0F9022F1B}"/>
              </a:ext>
            </a:extLst>
          </p:cNvPr>
          <p:cNvSpPr/>
          <p:nvPr/>
        </p:nvSpPr>
        <p:spPr>
          <a:xfrm>
            <a:off x="1977241" y="3156828"/>
            <a:ext cx="5539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of these areas contained information about the target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action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the quality of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FA42FC-1009-AB43-8414-7EC92F891961}"/>
              </a:ext>
            </a:extLst>
          </p:cNvPr>
          <p:cNvSpPr/>
          <p:nvPr/>
        </p:nvSpPr>
        <p:spPr>
          <a:xfrm>
            <a:off x="1977241" y="1835054"/>
            <a:ext cx="5539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Reward enhanced the speed and accuracy of action.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8DDBB8-D57F-894C-89CA-FF690691306B}"/>
              </a:ext>
            </a:extLst>
          </p:cNvPr>
          <p:cNvSpPr/>
          <p:nvPr/>
        </p:nvSpPr>
        <p:spPr>
          <a:xfrm>
            <a:off x="1977241" y="3956431"/>
            <a:ext cx="55398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Action decoding in motor planning areas was more accurate for high reward trials and coincided with improved future behavioral performance. </a:t>
            </a:r>
          </a:p>
        </p:txBody>
      </p:sp>
    </p:spTree>
    <p:extLst>
      <p:ext uri="{BB962C8B-B14F-4D97-AF65-F5344CB8AC3E}">
        <p14:creationId xmlns:p14="http://schemas.microsoft.com/office/powerpoint/2010/main" val="2442398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E1F7A-A3EA-6A4F-9AD2-FABBCFC99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Thanks!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0425462-9001-2E40-82C7-EB6948D25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897" y="2398330"/>
            <a:ext cx="1372446" cy="137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eadshot">
            <a:extLst>
              <a:ext uri="{FF2B5EF4-FFF2-40B4-BE49-F238E27FC236}">
                <a16:creationId xmlns:a16="http://schemas.microsoft.com/office/drawing/2014/main" id="{DAEB3703-D16A-E947-84C9-5DA69A17D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002" y="2398330"/>
            <a:ext cx="969613" cy="143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3FB65D-4A42-4449-82B3-02BCCB6DB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2729" y="5099512"/>
            <a:ext cx="4238541" cy="4432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82AB1D-F021-B642-9589-055E27A11587}"/>
              </a:ext>
            </a:extLst>
          </p:cNvPr>
          <p:cNvSpPr txBox="1"/>
          <p:nvPr/>
        </p:nvSpPr>
        <p:spPr>
          <a:xfrm>
            <a:off x="3068316" y="3909118"/>
            <a:ext cx="1158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Taraz Lee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410E1DD-4338-9A4A-B84A-A4C03AF9CA26}"/>
              </a:ext>
            </a:extLst>
          </p:cNvPr>
          <p:cNvSpPr txBox="1"/>
          <p:nvPr/>
        </p:nvSpPr>
        <p:spPr>
          <a:xfrm>
            <a:off x="4418716" y="3828667"/>
            <a:ext cx="2272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Cognition, Control, and Action Lab</a:t>
            </a:r>
          </a:p>
        </p:txBody>
      </p:sp>
    </p:spTree>
    <p:extLst>
      <p:ext uri="{BB962C8B-B14F-4D97-AF65-F5344CB8AC3E}">
        <p14:creationId xmlns:p14="http://schemas.microsoft.com/office/powerpoint/2010/main" val="3843608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21EE569-4270-9D46-B484-27CA1C41320E}"/>
              </a:ext>
            </a:extLst>
          </p:cNvPr>
          <p:cNvSpPr txBox="1"/>
          <p:nvPr/>
        </p:nvSpPr>
        <p:spPr>
          <a:xfrm>
            <a:off x="1405702" y="566226"/>
            <a:ext cx="6332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Action + Performance map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C116767-75B3-4C47-91FB-7CCF931756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49106" y="1596603"/>
            <a:ext cx="8245787" cy="366479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4BCBEC-741D-014A-8360-13CCE4A95E8A}"/>
              </a:ext>
            </a:extLst>
          </p:cNvPr>
          <p:cNvSpPr txBox="1"/>
          <p:nvPr/>
        </p:nvSpPr>
        <p:spPr>
          <a:xfrm>
            <a:off x="2417213" y="5126144"/>
            <a:ext cx="43095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Multivariate cue-related activity across these areas was predictive of which action was being prepared </a:t>
            </a:r>
            <a:r>
              <a:rPr lang="en-US" sz="15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whether the action would be performed successfully.</a:t>
            </a:r>
          </a:p>
        </p:txBody>
      </p:sp>
    </p:spTree>
    <p:extLst>
      <p:ext uri="{BB962C8B-B14F-4D97-AF65-F5344CB8AC3E}">
        <p14:creationId xmlns:p14="http://schemas.microsoft.com/office/powerpoint/2010/main" val="3126252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08DF47-2FF5-D940-A53D-938599EE47BA}"/>
              </a:ext>
            </a:extLst>
          </p:cNvPr>
          <p:cNvSpPr/>
          <p:nvPr/>
        </p:nvSpPr>
        <p:spPr>
          <a:xfrm>
            <a:off x="2524060" y="1377186"/>
            <a:ext cx="40958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Reward enhances cognitive control.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55B605-D038-F043-B058-42D338273BE3}"/>
              </a:ext>
            </a:extLst>
          </p:cNvPr>
          <p:cNvSpPr/>
          <p:nvPr/>
        </p:nvSpPr>
        <p:spPr>
          <a:xfrm>
            <a:off x="3110702" y="218193"/>
            <a:ext cx="29225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B17FB8-31AC-3548-B94E-0CAE35773E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29709" y="7747924"/>
            <a:ext cx="3431484" cy="283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CA942D2-F47E-AD41-AEBA-AFA5D4F42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8068" y="2197625"/>
            <a:ext cx="8387863" cy="2838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338277-3F83-7E4D-84D1-3AF3C05251B1}"/>
              </a:ext>
            </a:extLst>
          </p:cNvPr>
          <p:cNvSpPr txBox="1"/>
          <p:nvPr/>
        </p:nvSpPr>
        <p:spPr>
          <a:xfrm>
            <a:off x="167053" y="6161328"/>
            <a:ext cx="5460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Botvinick &amp; Braver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, Annual Rev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., 2015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Adapted from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Padmala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&amp; Pessoa,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JCogNeuro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2001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3651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08DF47-2FF5-D940-A53D-938599EE47BA}"/>
              </a:ext>
            </a:extLst>
          </p:cNvPr>
          <p:cNvSpPr/>
          <p:nvPr/>
        </p:nvSpPr>
        <p:spPr>
          <a:xfrm>
            <a:off x="941831" y="1419491"/>
            <a:ext cx="72603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People perform actions more quickly and accurately when rewarded.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55B605-D038-F043-B058-42D338273BE3}"/>
              </a:ext>
            </a:extLst>
          </p:cNvPr>
          <p:cNvSpPr/>
          <p:nvPr/>
        </p:nvSpPr>
        <p:spPr>
          <a:xfrm>
            <a:off x="3110700" y="234769"/>
            <a:ext cx="29225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0" name="Picture 6" descr="Frontiers | Probabilistic Motor Sequence Yields Greater Offline and Less  Online Learning than Fixed Sequence | Human Neuroscience">
            <a:extLst>
              <a:ext uri="{FF2B5EF4-FFF2-40B4-BE49-F238E27FC236}">
                <a16:creationId xmlns:a16="http://schemas.microsoft.com/office/drawing/2014/main" id="{B7703518-AF1B-8E41-BCC0-0D63E82A31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05193" y="2265659"/>
            <a:ext cx="5533614" cy="145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3F8259C-FCE7-7D4E-A29E-5C24807986F8}"/>
              </a:ext>
            </a:extLst>
          </p:cNvPr>
          <p:cNvGrpSpPr/>
          <p:nvPr/>
        </p:nvGrpSpPr>
        <p:grpSpPr>
          <a:xfrm>
            <a:off x="3250456" y="4165209"/>
            <a:ext cx="2643086" cy="1954077"/>
            <a:chOff x="762433" y="4219303"/>
            <a:chExt cx="2643086" cy="195407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BE353B-EBAC-2949-80DA-C0BA63540F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323666" y="4219303"/>
              <a:ext cx="1081853" cy="1954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2DF4EC66-8E1E-084A-8D87-944E62371C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62433" y="4401134"/>
              <a:ext cx="1561233" cy="1772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FDAC82CB-12CD-C041-B3E1-58C26B2A8B98}"/>
              </a:ext>
            </a:extLst>
          </p:cNvPr>
          <p:cNvSpPr/>
          <p:nvPr/>
        </p:nvSpPr>
        <p:spPr>
          <a:xfrm>
            <a:off x="3454277" y="6447444"/>
            <a:ext cx="22354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Wächter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 et al.,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JNeuro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., 2009.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610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655B605-D038-F043-B058-42D338273BE3}"/>
              </a:ext>
            </a:extLst>
          </p:cNvPr>
          <p:cNvSpPr/>
          <p:nvPr/>
        </p:nvSpPr>
        <p:spPr>
          <a:xfrm>
            <a:off x="3261155" y="218193"/>
            <a:ext cx="29225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D305F9-2324-0A4B-B6A6-39D50503C62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8916" y="3486708"/>
            <a:ext cx="3875641" cy="263658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64203E9-D17B-6B44-A6B6-EB0663517647}"/>
              </a:ext>
            </a:extLst>
          </p:cNvPr>
          <p:cNvSpPr/>
          <p:nvPr/>
        </p:nvSpPr>
        <p:spPr>
          <a:xfrm>
            <a:off x="3330320" y="6581001"/>
            <a:ext cx="27842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Anderson et al.,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JNeuroPhys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., 2020.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AF1FB1-6E9C-B547-90FA-3DA912326EE1}"/>
              </a:ext>
            </a:extLst>
          </p:cNvPr>
          <p:cNvSpPr/>
          <p:nvPr/>
        </p:nvSpPr>
        <p:spPr>
          <a:xfrm>
            <a:off x="5242185" y="5208416"/>
            <a:ext cx="883472" cy="427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FBB355-80EA-0744-996B-518844EF3257}"/>
              </a:ext>
            </a:extLst>
          </p:cNvPr>
          <p:cNvSpPr/>
          <p:nvPr/>
        </p:nvSpPr>
        <p:spPr>
          <a:xfrm>
            <a:off x="6238175" y="4581606"/>
            <a:ext cx="9673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Not cued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7C5A1E-9C67-0D48-B1DE-72DCF44F2BF3}"/>
              </a:ext>
            </a:extLst>
          </p:cNvPr>
          <p:cNvSpPr/>
          <p:nvPr/>
        </p:nvSpPr>
        <p:spPr>
          <a:xfrm>
            <a:off x="6197235" y="3771420"/>
            <a:ext cx="7667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Cued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19591C-A942-784B-8D9B-237BE6B2B6E0}"/>
              </a:ext>
            </a:extLst>
          </p:cNvPr>
          <p:cNvSpPr/>
          <p:nvPr/>
        </p:nvSpPr>
        <p:spPr>
          <a:xfrm rot="16200000">
            <a:off x="1424526" y="4579492"/>
            <a:ext cx="2152862" cy="2812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% Improvement from reward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71B80B0-486A-9941-8829-BC4A15C25D7E}"/>
              </a:ext>
            </a:extLst>
          </p:cNvPr>
          <p:cNvSpPr/>
          <p:nvPr/>
        </p:nvSpPr>
        <p:spPr>
          <a:xfrm>
            <a:off x="4209373" y="5896063"/>
            <a:ext cx="1093951" cy="2812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Movement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B93B53-206E-774A-AFFE-D93F88D2DBDA}"/>
              </a:ext>
            </a:extLst>
          </p:cNvPr>
          <p:cNvGrpSpPr/>
          <p:nvPr/>
        </p:nvGrpSpPr>
        <p:grpSpPr>
          <a:xfrm>
            <a:off x="2500763" y="1791922"/>
            <a:ext cx="4556802" cy="1668537"/>
            <a:chOff x="3805292" y="2027139"/>
            <a:chExt cx="4556802" cy="16685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E2F2714-B882-B547-896F-54F5B1FA48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71999" y="2027139"/>
              <a:ext cx="3790095" cy="1668537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6C83F9B-E16E-864C-95D6-17865EEB5E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05292" y="2490462"/>
              <a:ext cx="766707" cy="648328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260A23C-17F6-2A4E-BAAD-E78269720376}"/>
              </a:ext>
            </a:extLst>
          </p:cNvPr>
          <p:cNvSpPr/>
          <p:nvPr/>
        </p:nvSpPr>
        <p:spPr>
          <a:xfrm>
            <a:off x="2448916" y="1145591"/>
            <a:ext cx="45470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Reward-related improvements are greater when people can prepare their actions.</a:t>
            </a:r>
          </a:p>
        </p:txBody>
      </p:sp>
    </p:spTree>
    <p:extLst>
      <p:ext uri="{BB962C8B-B14F-4D97-AF65-F5344CB8AC3E}">
        <p14:creationId xmlns:p14="http://schemas.microsoft.com/office/powerpoint/2010/main" val="968979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655B605-D038-F043-B058-42D338273BE3}"/>
              </a:ext>
            </a:extLst>
          </p:cNvPr>
          <p:cNvSpPr/>
          <p:nvPr/>
        </p:nvSpPr>
        <p:spPr>
          <a:xfrm>
            <a:off x="3110699" y="195336"/>
            <a:ext cx="29225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86968F-F805-4740-B742-8F25D1906E0D}"/>
              </a:ext>
            </a:extLst>
          </p:cNvPr>
          <p:cNvSpPr/>
          <p:nvPr/>
        </p:nvSpPr>
        <p:spPr>
          <a:xfrm>
            <a:off x="1949508" y="1246737"/>
            <a:ext cx="5244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Reward enhances task coding during preparation.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BB1407-E735-B942-98E2-183747D8D0E2}"/>
              </a:ext>
            </a:extLst>
          </p:cNvPr>
          <p:cNvSpPr txBox="1"/>
          <p:nvPr/>
        </p:nvSpPr>
        <p:spPr>
          <a:xfrm>
            <a:off x="3438205" y="6383587"/>
            <a:ext cx="2267582" cy="27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Etzel, et al.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Cerebral cortex,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2015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BA5A740-2AA9-9E4B-8DAD-36A73D119B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3854" y="1959585"/>
            <a:ext cx="3349440" cy="416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838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655B605-D038-F043-B058-42D338273BE3}"/>
              </a:ext>
            </a:extLst>
          </p:cNvPr>
          <p:cNvSpPr/>
          <p:nvPr/>
        </p:nvSpPr>
        <p:spPr>
          <a:xfrm>
            <a:off x="3261155" y="218193"/>
            <a:ext cx="29225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671DFA-5305-3B4A-A17A-0511CCE92874}"/>
              </a:ext>
            </a:extLst>
          </p:cNvPr>
          <p:cNvSpPr/>
          <p:nvPr/>
        </p:nvSpPr>
        <p:spPr>
          <a:xfrm>
            <a:off x="726162" y="1537492"/>
            <a:ext cx="76916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Motor sequences can be decoded from brain activity during preparation.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0F5A20-783F-7A42-B4CE-06310D6D9159}"/>
              </a:ext>
            </a:extLst>
          </p:cNvPr>
          <p:cNvSpPr/>
          <p:nvPr/>
        </p:nvSpPr>
        <p:spPr>
          <a:xfrm>
            <a:off x="3449375" y="6384833"/>
            <a:ext cx="27842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Nambu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 et al.,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Euro.JNeuro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, 2015.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126" name="Picture 6" descr="image">
            <a:extLst>
              <a:ext uri="{FF2B5EF4-FFF2-40B4-BE49-F238E27FC236}">
                <a16:creationId xmlns:a16="http://schemas.microsoft.com/office/drawing/2014/main" id="{65992133-A1E2-D34C-97F1-F17059912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56777" y="2526686"/>
            <a:ext cx="4561387" cy="244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F028D8-810A-9E4C-A383-1DC19C966B8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6351" y="2797799"/>
            <a:ext cx="1526769" cy="184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86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3BE72BA-42C4-7446-8E36-75CFF81A5EEC}"/>
              </a:ext>
            </a:extLst>
          </p:cNvPr>
          <p:cNvSpPr/>
          <p:nvPr/>
        </p:nvSpPr>
        <p:spPr>
          <a:xfrm>
            <a:off x="3452942" y="357254"/>
            <a:ext cx="223811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8D39E1-6710-9146-854A-F9A1C3EEBF98}"/>
              </a:ext>
            </a:extLst>
          </p:cNvPr>
          <p:cNvSpPr/>
          <p:nvPr/>
        </p:nvSpPr>
        <p:spPr>
          <a:xfrm>
            <a:off x="2185728" y="1694036"/>
            <a:ext cx="47725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reward enhance action by modulating action coding during preparation?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99AC99A-60B1-8D47-9363-84664A806899}"/>
              </a:ext>
            </a:extLst>
          </p:cNvPr>
          <p:cNvGrpSpPr/>
          <p:nvPr/>
        </p:nvGrpSpPr>
        <p:grpSpPr>
          <a:xfrm>
            <a:off x="962115" y="2789691"/>
            <a:ext cx="7219769" cy="3076602"/>
            <a:chOff x="837045" y="1839588"/>
            <a:chExt cx="10517910" cy="4482058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F876184-595C-6241-898E-44FE16C4CC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4545" y="2697020"/>
              <a:ext cx="2299009" cy="1873182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0C6440C-6614-D64B-A934-A0868140F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80065" y="1839588"/>
              <a:ext cx="2031870" cy="1714864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43DAA5F-EA0E-7444-8593-C5AA5C6DD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66588" y="3794634"/>
              <a:ext cx="1888367" cy="252701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B3153C5-86D7-434C-BD57-CBD5CAF7F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7045" y="4581101"/>
              <a:ext cx="2737004" cy="1565566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9B40C84-6314-734C-BC44-EAAA857AF7BD}"/>
                </a:ext>
              </a:extLst>
            </p:cNvPr>
            <p:cNvCxnSpPr>
              <a:cxnSpLocks/>
            </p:cNvCxnSpPr>
            <p:nvPr/>
          </p:nvCxnSpPr>
          <p:spPr>
            <a:xfrm>
              <a:off x="7448807" y="2697020"/>
              <a:ext cx="2166248" cy="1873182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F2730D5-B192-CC4E-8D76-D462DF682AE7}"/>
                </a:ext>
              </a:extLst>
            </p:cNvPr>
            <p:cNvCxnSpPr>
              <a:cxnSpLocks/>
            </p:cNvCxnSpPr>
            <p:nvPr/>
          </p:nvCxnSpPr>
          <p:spPr>
            <a:xfrm>
              <a:off x="3716528" y="5243678"/>
              <a:ext cx="575006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2211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2489E144-595A-0B4B-BCDD-1D3B09A22AB4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4740" y="2592398"/>
            <a:ext cx="5592573" cy="39071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B97961D-A841-7840-B0C0-28DB1FF98F35}"/>
              </a:ext>
            </a:extLst>
          </p:cNvPr>
          <p:cNvSpPr/>
          <p:nvPr/>
        </p:nvSpPr>
        <p:spPr>
          <a:xfrm>
            <a:off x="3182036" y="358489"/>
            <a:ext cx="27799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Experiment</a:t>
            </a:r>
            <a:endParaRPr lang="en-US" sz="4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5EA1ED-5DB4-A547-B293-9FA55936B6F0}"/>
              </a:ext>
            </a:extLst>
          </p:cNvPr>
          <p:cNvSpPr/>
          <p:nvPr/>
        </p:nvSpPr>
        <p:spPr>
          <a:xfrm>
            <a:off x="2028823" y="1904741"/>
            <a:ext cx="5086351" cy="340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fMRI analyses focused on cue-related activity. </a:t>
            </a:r>
            <a:endParaRPr lang="en-US" sz="15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4ACC67-CC4B-864F-BA07-7271A8F77E8D}"/>
              </a:ext>
            </a:extLst>
          </p:cNvPr>
          <p:cNvSpPr/>
          <p:nvPr/>
        </p:nvSpPr>
        <p:spPr>
          <a:xfrm>
            <a:off x="1416468" y="1317980"/>
            <a:ext cx="6311063" cy="335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Participants performed motor sequences for reward ($5, $10, or $30).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C928B1D-4CF4-5845-A0C7-41820F0E2DCD}"/>
              </a:ext>
            </a:extLst>
          </p:cNvPr>
          <p:cNvSpPr/>
          <p:nvPr/>
        </p:nvSpPr>
        <p:spPr>
          <a:xfrm>
            <a:off x="1924740" y="2592398"/>
            <a:ext cx="2064330" cy="928042"/>
          </a:xfrm>
          <a:prstGeom prst="roundRect">
            <a:avLst/>
          </a:prstGeom>
          <a:solidFill>
            <a:schemeClr val="bg1">
              <a:lumMod val="75000"/>
              <a:alpha val="20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64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1975EA2-DD89-2D41-9159-17B73896EC82}"/>
              </a:ext>
            </a:extLst>
          </p:cNvPr>
          <p:cNvSpPr/>
          <p:nvPr/>
        </p:nvSpPr>
        <p:spPr>
          <a:xfrm>
            <a:off x="1380870" y="740077"/>
            <a:ext cx="66319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Reward-modulated behavior</a:t>
            </a:r>
            <a:endParaRPr lang="en-US" sz="4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76D1D-B88E-564E-9827-D960EAA8E7CD}"/>
              </a:ext>
            </a:extLst>
          </p:cNvPr>
          <p:cNvSpPr/>
          <p:nvPr/>
        </p:nvSpPr>
        <p:spPr>
          <a:xfrm>
            <a:off x="1401035" y="1893139"/>
            <a:ext cx="6341926" cy="383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Movement speed and accuracy improved with reward value.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11D55B-380C-1345-A0C9-B1C0CFCB1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8" y="2821332"/>
            <a:ext cx="2743200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FEC1DA-8988-FC45-B192-35C81C75A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359" y="2821332"/>
            <a:ext cx="2743200" cy="2743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D6F8312-66DC-6D4A-A0B3-ED4563F2273D}"/>
              </a:ext>
            </a:extLst>
          </p:cNvPr>
          <p:cNvSpPr/>
          <p:nvPr/>
        </p:nvSpPr>
        <p:spPr>
          <a:xfrm>
            <a:off x="3922961" y="3105835"/>
            <a:ext cx="33862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0F4C85-3D99-C34C-9868-39C20A7BAE90}"/>
              </a:ext>
            </a:extLst>
          </p:cNvPr>
          <p:cNvSpPr txBox="1"/>
          <p:nvPr/>
        </p:nvSpPr>
        <p:spPr>
          <a:xfrm>
            <a:off x="181467" y="6361689"/>
            <a:ext cx="976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pd &gt; 95%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788949-CE4A-1A46-9571-833D10AD9F2C}"/>
              </a:ext>
            </a:extLst>
          </p:cNvPr>
          <p:cNvSpPr/>
          <p:nvPr/>
        </p:nvSpPr>
        <p:spPr>
          <a:xfrm>
            <a:off x="6976573" y="3105835"/>
            <a:ext cx="33862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BF55F6-AD2E-6549-A628-B9C2F7C3A0A8}"/>
              </a:ext>
            </a:extLst>
          </p:cNvPr>
          <p:cNvSpPr/>
          <p:nvPr/>
        </p:nvSpPr>
        <p:spPr>
          <a:xfrm rot="16200000">
            <a:off x="3558028" y="3872575"/>
            <a:ext cx="2152862" cy="29238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3002845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8C07D6-78ED-1E4E-B0CB-C462A631A1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4671" y="1870472"/>
            <a:ext cx="5894654" cy="471208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FC2CBB-55FF-D141-9759-D29EE26F70CC}"/>
              </a:ext>
            </a:extLst>
          </p:cNvPr>
          <p:cNvSpPr txBox="1"/>
          <p:nvPr/>
        </p:nvSpPr>
        <p:spPr>
          <a:xfrm>
            <a:off x="1041609" y="1139451"/>
            <a:ext cx="7060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Univariate activity during preparation increased with reward value.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1EE569-4270-9D46-B484-27CA1C41320E}"/>
              </a:ext>
            </a:extLst>
          </p:cNvPr>
          <p:cNvSpPr txBox="1"/>
          <p:nvPr/>
        </p:nvSpPr>
        <p:spPr>
          <a:xfrm>
            <a:off x="1552288" y="69876"/>
            <a:ext cx="60394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Reward-modulated areas</a:t>
            </a:r>
          </a:p>
        </p:txBody>
      </p:sp>
    </p:spTree>
    <p:extLst>
      <p:ext uri="{BB962C8B-B14F-4D97-AF65-F5344CB8AC3E}">
        <p14:creationId xmlns:p14="http://schemas.microsoft.com/office/powerpoint/2010/main" val="1460847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2495</TotalTime>
  <Words>384</Words>
  <Application>Microsoft Macintosh PowerPoint</Application>
  <PresentationFormat>On-screen Show (4:3)</PresentationFormat>
  <Paragraphs>68</Paragraphs>
  <Slides>17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Reward modulates cortical representations of 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Reward modulates cortical representations of action</dc:title>
  <dc:creator>Adkins, Tyler</dc:creator>
  <cp:lastModifiedBy>Adkins, Tyler</cp:lastModifiedBy>
  <cp:revision>147</cp:revision>
  <dcterms:created xsi:type="dcterms:W3CDTF">2020-10-15T03:54:05Z</dcterms:created>
  <dcterms:modified xsi:type="dcterms:W3CDTF">2020-10-29T05:46:15Z</dcterms:modified>
</cp:coreProperties>
</file>